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6"/>
  </p:notesMasterIdLst>
  <p:sldIdLst>
    <p:sldId id="323" r:id="rId2"/>
    <p:sldId id="324" r:id="rId3"/>
    <p:sldId id="396" r:id="rId4"/>
    <p:sldId id="325" r:id="rId5"/>
    <p:sldId id="326" r:id="rId6"/>
    <p:sldId id="327" r:id="rId7"/>
    <p:sldId id="328" r:id="rId8"/>
    <p:sldId id="329" r:id="rId9"/>
    <p:sldId id="330" r:id="rId10"/>
    <p:sldId id="339" r:id="rId11"/>
    <p:sldId id="340" r:id="rId12"/>
    <p:sldId id="341" r:id="rId13"/>
    <p:sldId id="350" r:id="rId14"/>
    <p:sldId id="395" r:id="rId15"/>
  </p:sldIdLst>
  <p:sldSz cx="9144000" cy="6858000" type="screen4x3"/>
  <p:notesSz cx="6858000" cy="9144000"/>
  <p:embeddedFontLst>
    <p:embeddedFont>
      <p:font typeface="Avenir" panose="02000503020000020003" pitchFamily="2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  <p:embeddedFont>
      <p:font typeface="Quicksand" pitchFamily="2" charset="77"/>
      <p:regular r:id="rId31"/>
      <p:bold r:id="rId32"/>
    </p:embeddedFont>
    <p:embeddedFont>
      <p:font typeface="Quicksand Light" pitchFamily="2" charset="7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8F035-6335-46A5-8315-9CFA3B6AAAD7}">
  <a:tblStyle styleId="{F458F035-6335-46A5-8315-9CFA3B6AA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7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dd2d1de5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dd2d1de55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fd882111e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fd882111e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3fd882111e_2_24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0033fd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00033fdd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g400033fdd0_0_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00033fd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00033fd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400033fdd0_0_1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fd882111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g3fd882111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fd882111e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Focus on movements prediction - more interesting models - and then review some applications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g3fd882111e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00033fdd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00033fdd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400033fdd0_0_8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00033fdd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00033fdd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400033fdd0_0_8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56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fd88211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fd88211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3fd882111e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fd882111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fd882111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 che è una scoperta importante perchè ci fa capire che la mobilità è invariante di scala, cioè non ha un valore tipico (come vedremo dopo)</a:t>
            </a:r>
            <a:endParaRPr/>
          </a:p>
        </p:txBody>
      </p:sp>
      <p:sp>
        <p:nvSpPr>
          <p:cNvPr id="933" name="Google Shape;933;g3fd882111e_1_3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0da2666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0da2666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g40da266643_0_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fd882111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fd882111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fd882111e_2_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fd882111e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fd882111e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3fd882111e_1_4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fd882111e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fd882111e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3fd882111e_2_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38425"/>
            <a:ext cx="8229600" cy="49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0"/>
          <p:cNvSpPr txBox="1"/>
          <p:nvPr/>
        </p:nvSpPr>
        <p:spPr>
          <a:xfrm>
            <a:off x="776375" y="1318700"/>
            <a:ext cx="78072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Under the social microscope: characterizing human mobility </a:t>
            </a:r>
            <a:endParaRPr sz="4800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03" name="Google Shape;903;p120"/>
          <p:cNvGrpSpPr/>
          <p:nvPr/>
        </p:nvGrpSpPr>
        <p:grpSpPr>
          <a:xfrm>
            <a:off x="93" y="3738276"/>
            <a:ext cx="4976222" cy="3118353"/>
            <a:chOff x="4094164" y="3545826"/>
            <a:chExt cx="4000500" cy="3308949"/>
          </a:xfrm>
        </p:grpSpPr>
        <p:sp>
          <p:nvSpPr>
            <p:cNvPr id="904" name="Google Shape;904;p120"/>
            <p:cNvSpPr/>
            <p:nvPr/>
          </p:nvSpPr>
          <p:spPr>
            <a:xfrm>
              <a:off x="4094164" y="3545826"/>
              <a:ext cx="4000500" cy="330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95" y="117264"/>
                  </a:moveTo>
                  <a:cubicBezTo>
                    <a:pt x="3047" y="117948"/>
                    <a:pt x="1571" y="118908"/>
                    <a:pt x="0" y="120000"/>
                  </a:cubicBezTo>
                  <a:lnTo>
                    <a:pt x="116088" y="120000"/>
                  </a:lnTo>
                  <a:cubicBezTo>
                    <a:pt x="117996" y="117000"/>
                    <a:pt x="119136" y="113304"/>
                    <a:pt x="119700" y="109608"/>
                  </a:cubicBezTo>
                  <a:cubicBezTo>
                    <a:pt x="122291" y="92124"/>
                    <a:pt x="107845" y="77628"/>
                    <a:pt x="96794" y="70380"/>
                  </a:cubicBezTo>
                  <a:cubicBezTo>
                    <a:pt x="85059" y="62724"/>
                    <a:pt x="72304" y="58224"/>
                    <a:pt x="59682" y="53844"/>
                  </a:cubicBezTo>
                  <a:cubicBezTo>
                    <a:pt x="55050" y="52200"/>
                    <a:pt x="50010" y="51096"/>
                    <a:pt x="45691" y="48240"/>
                  </a:cubicBezTo>
                  <a:cubicBezTo>
                    <a:pt x="31724" y="39012"/>
                    <a:pt x="68561" y="30600"/>
                    <a:pt x="62825" y="11196"/>
                  </a:cubicBezTo>
                  <a:cubicBezTo>
                    <a:pt x="60329" y="2736"/>
                    <a:pt x="25761" y="-504"/>
                    <a:pt x="23733" y="48"/>
                  </a:cubicBezTo>
                  <a:cubicBezTo>
                    <a:pt x="26781" y="456"/>
                    <a:pt x="42583" y="4920"/>
                    <a:pt x="48055" y="7236"/>
                  </a:cubicBezTo>
                  <a:cubicBezTo>
                    <a:pt x="53538" y="9552"/>
                    <a:pt x="55050" y="10920"/>
                    <a:pt x="56634" y="13932"/>
                  </a:cubicBezTo>
                  <a:cubicBezTo>
                    <a:pt x="58998" y="18576"/>
                    <a:pt x="54606" y="20904"/>
                    <a:pt x="51318" y="22536"/>
                  </a:cubicBezTo>
                  <a:cubicBezTo>
                    <a:pt x="40159" y="28008"/>
                    <a:pt x="28197" y="30468"/>
                    <a:pt x="17146" y="36072"/>
                  </a:cubicBezTo>
                  <a:cubicBezTo>
                    <a:pt x="6887" y="41256"/>
                    <a:pt x="12298" y="52476"/>
                    <a:pt x="18958" y="58908"/>
                  </a:cubicBezTo>
                  <a:cubicBezTo>
                    <a:pt x="30008" y="69564"/>
                    <a:pt x="34292" y="85008"/>
                    <a:pt x="24705" y="99084"/>
                  </a:cubicBezTo>
                  <a:cubicBezTo>
                    <a:pt x="19174" y="107160"/>
                    <a:pt x="11962" y="112752"/>
                    <a:pt x="4295" y="117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20"/>
            <p:cNvSpPr/>
            <p:nvPr/>
          </p:nvSpPr>
          <p:spPr>
            <a:xfrm>
              <a:off x="4729162" y="3914775"/>
              <a:ext cx="2301900" cy="29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35" y="51165"/>
                  </a:moveTo>
                  <a:cubicBezTo>
                    <a:pt x="32156" y="53008"/>
                    <a:pt x="36078" y="54699"/>
                    <a:pt x="40392" y="56235"/>
                  </a:cubicBezTo>
                  <a:cubicBezTo>
                    <a:pt x="50000" y="59308"/>
                    <a:pt x="59803" y="62381"/>
                    <a:pt x="68627" y="66683"/>
                  </a:cubicBezTo>
                  <a:cubicBezTo>
                    <a:pt x="81764" y="72676"/>
                    <a:pt x="95882" y="83124"/>
                    <a:pt x="90588" y="96491"/>
                  </a:cubicBezTo>
                  <a:cubicBezTo>
                    <a:pt x="86666" y="106478"/>
                    <a:pt x="74509" y="114468"/>
                    <a:pt x="63725" y="120000"/>
                  </a:cubicBezTo>
                  <a:cubicBezTo>
                    <a:pt x="81960" y="120000"/>
                    <a:pt x="81960" y="120000"/>
                    <a:pt x="81960" y="120000"/>
                  </a:cubicBezTo>
                  <a:cubicBezTo>
                    <a:pt x="88235" y="116005"/>
                    <a:pt x="93921" y="111549"/>
                    <a:pt x="97843" y="105710"/>
                  </a:cubicBezTo>
                  <a:cubicBezTo>
                    <a:pt x="120000" y="72829"/>
                    <a:pt x="57647" y="60691"/>
                    <a:pt x="32549" y="50550"/>
                  </a:cubicBezTo>
                  <a:cubicBezTo>
                    <a:pt x="24117" y="47170"/>
                    <a:pt x="0" y="36107"/>
                    <a:pt x="18039" y="29193"/>
                  </a:cubicBezTo>
                  <a:cubicBezTo>
                    <a:pt x="25686" y="26274"/>
                    <a:pt x="33921" y="24276"/>
                    <a:pt x="41764" y="21818"/>
                  </a:cubicBezTo>
                  <a:cubicBezTo>
                    <a:pt x="51372" y="18591"/>
                    <a:pt x="64705" y="15364"/>
                    <a:pt x="71372" y="8604"/>
                  </a:cubicBezTo>
                  <a:cubicBezTo>
                    <a:pt x="74117" y="5685"/>
                    <a:pt x="75098" y="2304"/>
                    <a:pt x="71176" y="0"/>
                  </a:cubicBezTo>
                  <a:cubicBezTo>
                    <a:pt x="71764" y="307"/>
                    <a:pt x="72156" y="614"/>
                    <a:pt x="72549" y="1075"/>
                  </a:cubicBezTo>
                  <a:cubicBezTo>
                    <a:pt x="77843" y="6606"/>
                    <a:pt x="62745" y="13521"/>
                    <a:pt x="58039" y="15364"/>
                  </a:cubicBezTo>
                  <a:cubicBezTo>
                    <a:pt x="54313" y="17055"/>
                    <a:pt x="50196" y="18284"/>
                    <a:pt x="46274" y="19513"/>
                  </a:cubicBezTo>
                  <a:cubicBezTo>
                    <a:pt x="38823" y="21664"/>
                    <a:pt x="31372" y="23661"/>
                    <a:pt x="24117" y="25966"/>
                  </a:cubicBezTo>
                  <a:cubicBezTo>
                    <a:pt x="20000" y="27195"/>
                    <a:pt x="15686" y="28271"/>
                    <a:pt x="12352" y="30422"/>
                  </a:cubicBezTo>
                  <a:cubicBezTo>
                    <a:pt x="7450" y="33802"/>
                    <a:pt x="9215" y="39487"/>
                    <a:pt x="13137" y="42714"/>
                  </a:cubicBezTo>
                  <a:cubicBezTo>
                    <a:pt x="17450" y="46094"/>
                    <a:pt x="22941" y="48706"/>
                    <a:pt x="28235" y="5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20"/>
            <p:cNvSpPr/>
            <p:nvPr/>
          </p:nvSpPr>
          <p:spPr>
            <a:xfrm>
              <a:off x="4278312" y="4343400"/>
              <a:ext cx="1154100" cy="250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120" y="75428"/>
                  </a:moveTo>
                  <a:cubicBezTo>
                    <a:pt x="88729" y="77413"/>
                    <a:pt x="87557" y="79398"/>
                    <a:pt x="85993" y="81383"/>
                  </a:cubicBezTo>
                  <a:cubicBezTo>
                    <a:pt x="84820" y="83187"/>
                    <a:pt x="83257" y="84992"/>
                    <a:pt x="81302" y="86796"/>
                  </a:cubicBezTo>
                  <a:cubicBezTo>
                    <a:pt x="75439" y="92390"/>
                    <a:pt x="65667" y="97984"/>
                    <a:pt x="55504" y="101954"/>
                  </a:cubicBezTo>
                  <a:cubicBezTo>
                    <a:pt x="49641" y="104120"/>
                    <a:pt x="43778" y="106105"/>
                    <a:pt x="37915" y="108090"/>
                  </a:cubicBezTo>
                  <a:cubicBezTo>
                    <a:pt x="30488" y="110436"/>
                    <a:pt x="23061" y="112781"/>
                    <a:pt x="15635" y="115127"/>
                  </a:cubicBezTo>
                  <a:cubicBezTo>
                    <a:pt x="10553" y="116751"/>
                    <a:pt x="5081" y="118375"/>
                    <a:pt x="0" y="120000"/>
                  </a:cubicBezTo>
                  <a:cubicBezTo>
                    <a:pt x="12508" y="120000"/>
                    <a:pt x="12508" y="120000"/>
                    <a:pt x="12508" y="120000"/>
                  </a:cubicBezTo>
                  <a:cubicBezTo>
                    <a:pt x="16416" y="118917"/>
                    <a:pt x="20325" y="117654"/>
                    <a:pt x="24234" y="116390"/>
                  </a:cubicBezTo>
                  <a:cubicBezTo>
                    <a:pt x="35179" y="112962"/>
                    <a:pt x="45732" y="109172"/>
                    <a:pt x="55895" y="105022"/>
                  </a:cubicBezTo>
                  <a:cubicBezTo>
                    <a:pt x="71921" y="98526"/>
                    <a:pt x="83648" y="91308"/>
                    <a:pt x="90293" y="81924"/>
                  </a:cubicBezTo>
                  <a:cubicBezTo>
                    <a:pt x="91856" y="79939"/>
                    <a:pt x="92638" y="77954"/>
                    <a:pt x="93420" y="75789"/>
                  </a:cubicBezTo>
                  <a:cubicBezTo>
                    <a:pt x="94201" y="73804"/>
                    <a:pt x="94592" y="71819"/>
                    <a:pt x="94592" y="69654"/>
                  </a:cubicBezTo>
                  <a:cubicBezTo>
                    <a:pt x="94983" y="67669"/>
                    <a:pt x="94592" y="65684"/>
                    <a:pt x="94201" y="63518"/>
                  </a:cubicBezTo>
                  <a:cubicBezTo>
                    <a:pt x="93420" y="61533"/>
                    <a:pt x="92638" y="59548"/>
                    <a:pt x="91074" y="57744"/>
                  </a:cubicBezTo>
                  <a:cubicBezTo>
                    <a:pt x="90684" y="56842"/>
                    <a:pt x="89511" y="55939"/>
                    <a:pt x="88729" y="54857"/>
                  </a:cubicBezTo>
                  <a:cubicBezTo>
                    <a:pt x="87947" y="54135"/>
                    <a:pt x="87166" y="53052"/>
                    <a:pt x="85993" y="52330"/>
                  </a:cubicBezTo>
                  <a:cubicBezTo>
                    <a:pt x="84820" y="51428"/>
                    <a:pt x="83648" y="50706"/>
                    <a:pt x="82084" y="49804"/>
                  </a:cubicBezTo>
                  <a:cubicBezTo>
                    <a:pt x="80912" y="49082"/>
                    <a:pt x="79739" y="48360"/>
                    <a:pt x="78175" y="47639"/>
                  </a:cubicBezTo>
                  <a:cubicBezTo>
                    <a:pt x="73094" y="44751"/>
                    <a:pt x="67231" y="42225"/>
                    <a:pt x="61758" y="39879"/>
                  </a:cubicBezTo>
                  <a:cubicBezTo>
                    <a:pt x="59022" y="38616"/>
                    <a:pt x="56286" y="37353"/>
                    <a:pt x="53550" y="36090"/>
                  </a:cubicBezTo>
                  <a:cubicBezTo>
                    <a:pt x="51986" y="35548"/>
                    <a:pt x="50814" y="35007"/>
                    <a:pt x="49641" y="34285"/>
                  </a:cubicBezTo>
                  <a:cubicBezTo>
                    <a:pt x="48078" y="33744"/>
                    <a:pt x="46905" y="33203"/>
                    <a:pt x="45732" y="32481"/>
                  </a:cubicBezTo>
                  <a:cubicBezTo>
                    <a:pt x="44560" y="31939"/>
                    <a:pt x="43387" y="31218"/>
                    <a:pt x="42214" y="30676"/>
                  </a:cubicBezTo>
                  <a:cubicBezTo>
                    <a:pt x="41042" y="29954"/>
                    <a:pt x="39869" y="29413"/>
                    <a:pt x="39087" y="28691"/>
                  </a:cubicBezTo>
                  <a:cubicBezTo>
                    <a:pt x="37915" y="28150"/>
                    <a:pt x="36742" y="27428"/>
                    <a:pt x="35960" y="26706"/>
                  </a:cubicBezTo>
                  <a:cubicBezTo>
                    <a:pt x="35179" y="26165"/>
                    <a:pt x="34397" y="25443"/>
                    <a:pt x="33615" y="24721"/>
                  </a:cubicBezTo>
                  <a:cubicBezTo>
                    <a:pt x="32442" y="23278"/>
                    <a:pt x="32052" y="21834"/>
                    <a:pt x="32052" y="20390"/>
                  </a:cubicBezTo>
                  <a:cubicBezTo>
                    <a:pt x="32442" y="19127"/>
                    <a:pt x="33615" y="17684"/>
                    <a:pt x="35179" y="16601"/>
                  </a:cubicBezTo>
                  <a:cubicBezTo>
                    <a:pt x="35570" y="16240"/>
                    <a:pt x="35960" y="16060"/>
                    <a:pt x="36351" y="15879"/>
                  </a:cubicBezTo>
                  <a:cubicBezTo>
                    <a:pt x="37133" y="15518"/>
                    <a:pt x="37524" y="15338"/>
                    <a:pt x="37915" y="15157"/>
                  </a:cubicBezTo>
                  <a:cubicBezTo>
                    <a:pt x="39087" y="14616"/>
                    <a:pt x="40260" y="14255"/>
                    <a:pt x="41433" y="13714"/>
                  </a:cubicBezTo>
                  <a:cubicBezTo>
                    <a:pt x="42605" y="13533"/>
                    <a:pt x="42605" y="13533"/>
                    <a:pt x="42605" y="13533"/>
                  </a:cubicBezTo>
                  <a:cubicBezTo>
                    <a:pt x="43387" y="13172"/>
                    <a:pt x="43387" y="13172"/>
                    <a:pt x="43387" y="13172"/>
                  </a:cubicBezTo>
                  <a:cubicBezTo>
                    <a:pt x="44169" y="12992"/>
                    <a:pt x="44560" y="12812"/>
                    <a:pt x="45342" y="12631"/>
                  </a:cubicBezTo>
                  <a:cubicBezTo>
                    <a:pt x="46514" y="12270"/>
                    <a:pt x="47687" y="11909"/>
                    <a:pt x="48859" y="11548"/>
                  </a:cubicBezTo>
                  <a:cubicBezTo>
                    <a:pt x="59022" y="9203"/>
                    <a:pt x="69576" y="7759"/>
                    <a:pt x="78175" y="6315"/>
                  </a:cubicBezTo>
                  <a:cubicBezTo>
                    <a:pt x="86775" y="5052"/>
                    <a:pt x="94592" y="3789"/>
                    <a:pt x="100846" y="2887"/>
                  </a:cubicBezTo>
                  <a:cubicBezTo>
                    <a:pt x="112964" y="1082"/>
                    <a:pt x="119999" y="0"/>
                    <a:pt x="119999" y="0"/>
                  </a:cubicBezTo>
                  <a:cubicBezTo>
                    <a:pt x="119999" y="0"/>
                    <a:pt x="112964" y="902"/>
                    <a:pt x="100456" y="2526"/>
                  </a:cubicBezTo>
                  <a:cubicBezTo>
                    <a:pt x="94201" y="3428"/>
                    <a:pt x="86384" y="4511"/>
                    <a:pt x="77785" y="5774"/>
                  </a:cubicBezTo>
                  <a:cubicBezTo>
                    <a:pt x="68794" y="7037"/>
                    <a:pt x="58631" y="8300"/>
                    <a:pt x="48078" y="10827"/>
                  </a:cubicBezTo>
                  <a:cubicBezTo>
                    <a:pt x="46514" y="11007"/>
                    <a:pt x="45342" y="11368"/>
                    <a:pt x="44169" y="11729"/>
                  </a:cubicBezTo>
                  <a:cubicBezTo>
                    <a:pt x="43387" y="11909"/>
                    <a:pt x="42605" y="12090"/>
                    <a:pt x="42214" y="12270"/>
                  </a:cubicBezTo>
                  <a:cubicBezTo>
                    <a:pt x="41042" y="12631"/>
                    <a:pt x="41042" y="12631"/>
                    <a:pt x="41042" y="12631"/>
                  </a:cubicBezTo>
                  <a:cubicBezTo>
                    <a:pt x="40260" y="12812"/>
                    <a:pt x="40260" y="12812"/>
                    <a:pt x="40260" y="12812"/>
                  </a:cubicBezTo>
                  <a:cubicBezTo>
                    <a:pt x="39087" y="13353"/>
                    <a:pt x="37524" y="13714"/>
                    <a:pt x="36351" y="14255"/>
                  </a:cubicBezTo>
                  <a:cubicBezTo>
                    <a:pt x="35960" y="14436"/>
                    <a:pt x="35179" y="14796"/>
                    <a:pt x="34788" y="14977"/>
                  </a:cubicBezTo>
                  <a:cubicBezTo>
                    <a:pt x="34006" y="15338"/>
                    <a:pt x="33615" y="15518"/>
                    <a:pt x="32833" y="15879"/>
                  </a:cubicBezTo>
                  <a:cubicBezTo>
                    <a:pt x="30879" y="17142"/>
                    <a:pt x="29706" y="18766"/>
                    <a:pt x="29315" y="20390"/>
                  </a:cubicBezTo>
                  <a:cubicBezTo>
                    <a:pt x="28925" y="22015"/>
                    <a:pt x="29706" y="23639"/>
                    <a:pt x="30879" y="25263"/>
                  </a:cubicBezTo>
                  <a:cubicBezTo>
                    <a:pt x="31661" y="25984"/>
                    <a:pt x="32442" y="26706"/>
                    <a:pt x="33224" y="27428"/>
                  </a:cubicBezTo>
                  <a:cubicBezTo>
                    <a:pt x="34397" y="28330"/>
                    <a:pt x="35570" y="28872"/>
                    <a:pt x="36351" y="29593"/>
                  </a:cubicBezTo>
                  <a:cubicBezTo>
                    <a:pt x="37524" y="30135"/>
                    <a:pt x="38697" y="30857"/>
                    <a:pt x="39869" y="31578"/>
                  </a:cubicBezTo>
                  <a:cubicBezTo>
                    <a:pt x="41042" y="32300"/>
                    <a:pt x="42214" y="32842"/>
                    <a:pt x="43387" y="33563"/>
                  </a:cubicBezTo>
                  <a:cubicBezTo>
                    <a:pt x="44560" y="34105"/>
                    <a:pt x="45732" y="34827"/>
                    <a:pt x="46905" y="35368"/>
                  </a:cubicBezTo>
                  <a:cubicBezTo>
                    <a:pt x="48469" y="36090"/>
                    <a:pt x="49641" y="36631"/>
                    <a:pt x="50814" y="37353"/>
                  </a:cubicBezTo>
                  <a:cubicBezTo>
                    <a:pt x="53550" y="38436"/>
                    <a:pt x="56286" y="39699"/>
                    <a:pt x="59022" y="40962"/>
                  </a:cubicBezTo>
                  <a:cubicBezTo>
                    <a:pt x="64495" y="43488"/>
                    <a:pt x="70358" y="46015"/>
                    <a:pt x="75439" y="48902"/>
                  </a:cubicBezTo>
                  <a:cubicBezTo>
                    <a:pt x="76612" y="49624"/>
                    <a:pt x="77785" y="50165"/>
                    <a:pt x="78957" y="50887"/>
                  </a:cubicBezTo>
                  <a:cubicBezTo>
                    <a:pt x="80130" y="51789"/>
                    <a:pt x="81302" y="52511"/>
                    <a:pt x="82475" y="53233"/>
                  </a:cubicBezTo>
                  <a:cubicBezTo>
                    <a:pt x="83257" y="53954"/>
                    <a:pt x="84039" y="54857"/>
                    <a:pt x="85211" y="55759"/>
                  </a:cubicBezTo>
                  <a:cubicBezTo>
                    <a:pt x="85993" y="56481"/>
                    <a:pt x="86775" y="57383"/>
                    <a:pt x="87166" y="58285"/>
                  </a:cubicBezTo>
                  <a:cubicBezTo>
                    <a:pt x="88338" y="60090"/>
                    <a:pt x="89511" y="61894"/>
                    <a:pt x="89902" y="63879"/>
                  </a:cubicBezTo>
                  <a:cubicBezTo>
                    <a:pt x="90293" y="65684"/>
                    <a:pt x="90684" y="67669"/>
                    <a:pt x="90684" y="69654"/>
                  </a:cubicBezTo>
                  <a:cubicBezTo>
                    <a:pt x="90293" y="71639"/>
                    <a:pt x="89902" y="73624"/>
                    <a:pt x="89120" y="754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20"/>
            <p:cNvSpPr/>
            <p:nvPr/>
          </p:nvSpPr>
          <p:spPr>
            <a:xfrm>
              <a:off x="5376862" y="4264025"/>
              <a:ext cx="2670300" cy="258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112" y="48034"/>
                  </a:moveTo>
                  <a:cubicBezTo>
                    <a:pt x="58309" y="48733"/>
                    <a:pt x="60338" y="49606"/>
                    <a:pt x="62535" y="50305"/>
                  </a:cubicBezTo>
                  <a:cubicBezTo>
                    <a:pt x="64563" y="51179"/>
                    <a:pt x="66760" y="52052"/>
                    <a:pt x="68788" y="52925"/>
                  </a:cubicBezTo>
                  <a:cubicBezTo>
                    <a:pt x="77408" y="56419"/>
                    <a:pt x="86028" y="60960"/>
                    <a:pt x="93802" y="66724"/>
                  </a:cubicBezTo>
                  <a:cubicBezTo>
                    <a:pt x="97859" y="69519"/>
                    <a:pt x="101577" y="72838"/>
                    <a:pt x="104788" y="76331"/>
                  </a:cubicBezTo>
                  <a:cubicBezTo>
                    <a:pt x="113577" y="86113"/>
                    <a:pt x="118140" y="100611"/>
                    <a:pt x="112225" y="113886"/>
                  </a:cubicBezTo>
                  <a:cubicBezTo>
                    <a:pt x="111380" y="115982"/>
                    <a:pt x="110366" y="117903"/>
                    <a:pt x="109352" y="120000"/>
                  </a:cubicBezTo>
                  <a:cubicBezTo>
                    <a:pt x="113746" y="120000"/>
                    <a:pt x="113746" y="120000"/>
                    <a:pt x="113746" y="120000"/>
                  </a:cubicBezTo>
                  <a:cubicBezTo>
                    <a:pt x="114760" y="118253"/>
                    <a:pt x="115605" y="116331"/>
                    <a:pt x="116450" y="114410"/>
                  </a:cubicBezTo>
                  <a:cubicBezTo>
                    <a:pt x="119999" y="105152"/>
                    <a:pt x="118816" y="95895"/>
                    <a:pt x="114422" y="86986"/>
                  </a:cubicBezTo>
                  <a:cubicBezTo>
                    <a:pt x="112225" y="82794"/>
                    <a:pt x="109352" y="78777"/>
                    <a:pt x="106140" y="74934"/>
                  </a:cubicBezTo>
                  <a:cubicBezTo>
                    <a:pt x="102760" y="71441"/>
                    <a:pt x="99042" y="67947"/>
                    <a:pt x="94985" y="65152"/>
                  </a:cubicBezTo>
                  <a:cubicBezTo>
                    <a:pt x="86873" y="59213"/>
                    <a:pt x="78084" y="54847"/>
                    <a:pt x="69464" y="51179"/>
                  </a:cubicBezTo>
                  <a:cubicBezTo>
                    <a:pt x="67436" y="50305"/>
                    <a:pt x="65239" y="49432"/>
                    <a:pt x="63042" y="48558"/>
                  </a:cubicBezTo>
                  <a:cubicBezTo>
                    <a:pt x="61014" y="47860"/>
                    <a:pt x="58816" y="46986"/>
                    <a:pt x="56788" y="46288"/>
                  </a:cubicBezTo>
                  <a:cubicBezTo>
                    <a:pt x="52563" y="44890"/>
                    <a:pt x="48338" y="43493"/>
                    <a:pt x="44112" y="42270"/>
                  </a:cubicBezTo>
                  <a:cubicBezTo>
                    <a:pt x="40056" y="41222"/>
                    <a:pt x="36169" y="40000"/>
                    <a:pt x="32281" y="38951"/>
                  </a:cubicBezTo>
                  <a:cubicBezTo>
                    <a:pt x="28394" y="37729"/>
                    <a:pt x="24676" y="36506"/>
                    <a:pt x="21126" y="35109"/>
                  </a:cubicBezTo>
                  <a:cubicBezTo>
                    <a:pt x="19436" y="34410"/>
                    <a:pt x="17746" y="33711"/>
                    <a:pt x="16056" y="33013"/>
                  </a:cubicBezTo>
                  <a:cubicBezTo>
                    <a:pt x="15211" y="32663"/>
                    <a:pt x="14366" y="32314"/>
                    <a:pt x="13521" y="31965"/>
                  </a:cubicBezTo>
                  <a:cubicBezTo>
                    <a:pt x="12676" y="31441"/>
                    <a:pt x="11830" y="31091"/>
                    <a:pt x="11154" y="30742"/>
                  </a:cubicBezTo>
                  <a:cubicBezTo>
                    <a:pt x="10309" y="30393"/>
                    <a:pt x="9633" y="30043"/>
                    <a:pt x="8788" y="29519"/>
                  </a:cubicBezTo>
                  <a:cubicBezTo>
                    <a:pt x="8112" y="29170"/>
                    <a:pt x="7267" y="28820"/>
                    <a:pt x="6591" y="28296"/>
                  </a:cubicBezTo>
                  <a:cubicBezTo>
                    <a:pt x="5239" y="27423"/>
                    <a:pt x="3887" y="26375"/>
                    <a:pt x="2873" y="25327"/>
                  </a:cubicBezTo>
                  <a:cubicBezTo>
                    <a:pt x="2366" y="24628"/>
                    <a:pt x="1859" y="24104"/>
                    <a:pt x="1521" y="23406"/>
                  </a:cubicBezTo>
                  <a:cubicBezTo>
                    <a:pt x="1183" y="22707"/>
                    <a:pt x="1014" y="22008"/>
                    <a:pt x="1014" y="21310"/>
                  </a:cubicBezTo>
                  <a:cubicBezTo>
                    <a:pt x="845" y="19912"/>
                    <a:pt x="1690" y="18515"/>
                    <a:pt x="2535" y="17467"/>
                  </a:cubicBezTo>
                  <a:cubicBezTo>
                    <a:pt x="4394" y="15196"/>
                    <a:pt x="6760" y="13624"/>
                    <a:pt x="8957" y="12401"/>
                  </a:cubicBezTo>
                  <a:cubicBezTo>
                    <a:pt x="13183" y="9606"/>
                    <a:pt x="17239" y="7510"/>
                    <a:pt x="20281" y="5764"/>
                  </a:cubicBezTo>
                  <a:cubicBezTo>
                    <a:pt x="21971" y="4890"/>
                    <a:pt x="23323" y="4017"/>
                    <a:pt x="24507" y="3318"/>
                  </a:cubicBezTo>
                  <a:cubicBezTo>
                    <a:pt x="25690" y="2620"/>
                    <a:pt x="26704" y="1921"/>
                    <a:pt x="27549" y="1572"/>
                  </a:cubicBezTo>
                  <a:cubicBezTo>
                    <a:pt x="29070" y="524"/>
                    <a:pt x="29915" y="0"/>
                    <a:pt x="29915" y="0"/>
                  </a:cubicBezTo>
                  <a:cubicBezTo>
                    <a:pt x="29915" y="0"/>
                    <a:pt x="29070" y="524"/>
                    <a:pt x="27549" y="1397"/>
                  </a:cubicBezTo>
                  <a:cubicBezTo>
                    <a:pt x="26704" y="1921"/>
                    <a:pt x="25690" y="2445"/>
                    <a:pt x="24507" y="3144"/>
                  </a:cubicBezTo>
                  <a:cubicBezTo>
                    <a:pt x="23154" y="3842"/>
                    <a:pt x="21802" y="4716"/>
                    <a:pt x="20281" y="5589"/>
                  </a:cubicBezTo>
                  <a:cubicBezTo>
                    <a:pt x="17070" y="7161"/>
                    <a:pt x="13014" y="9082"/>
                    <a:pt x="8619" y="11877"/>
                  </a:cubicBezTo>
                  <a:cubicBezTo>
                    <a:pt x="6422" y="13100"/>
                    <a:pt x="4056" y="14672"/>
                    <a:pt x="2028" y="16943"/>
                  </a:cubicBezTo>
                  <a:cubicBezTo>
                    <a:pt x="1014" y="18165"/>
                    <a:pt x="169" y="19563"/>
                    <a:pt x="169" y="21310"/>
                  </a:cubicBezTo>
                  <a:cubicBezTo>
                    <a:pt x="0" y="22183"/>
                    <a:pt x="338" y="23056"/>
                    <a:pt x="676" y="23930"/>
                  </a:cubicBezTo>
                  <a:cubicBezTo>
                    <a:pt x="1014" y="24628"/>
                    <a:pt x="1521" y="25327"/>
                    <a:pt x="2197" y="26026"/>
                  </a:cubicBezTo>
                  <a:cubicBezTo>
                    <a:pt x="3211" y="27248"/>
                    <a:pt x="4563" y="28296"/>
                    <a:pt x="6084" y="29170"/>
                  </a:cubicBezTo>
                  <a:cubicBezTo>
                    <a:pt x="6760" y="29694"/>
                    <a:pt x="7605" y="30043"/>
                    <a:pt x="8281" y="30567"/>
                  </a:cubicBezTo>
                  <a:cubicBezTo>
                    <a:pt x="9126" y="30917"/>
                    <a:pt x="9802" y="31441"/>
                    <a:pt x="10647" y="31790"/>
                  </a:cubicBezTo>
                  <a:cubicBezTo>
                    <a:pt x="11492" y="32139"/>
                    <a:pt x="12169" y="32663"/>
                    <a:pt x="13014" y="33013"/>
                  </a:cubicBezTo>
                  <a:cubicBezTo>
                    <a:pt x="13859" y="33362"/>
                    <a:pt x="14704" y="33711"/>
                    <a:pt x="15549" y="34061"/>
                  </a:cubicBezTo>
                  <a:cubicBezTo>
                    <a:pt x="17239" y="34759"/>
                    <a:pt x="18929" y="35458"/>
                    <a:pt x="20788" y="36331"/>
                  </a:cubicBezTo>
                  <a:cubicBezTo>
                    <a:pt x="24169" y="37729"/>
                    <a:pt x="27887" y="39126"/>
                    <a:pt x="31774" y="40349"/>
                  </a:cubicBezTo>
                  <a:cubicBezTo>
                    <a:pt x="35661" y="41572"/>
                    <a:pt x="39718" y="42620"/>
                    <a:pt x="43774" y="43842"/>
                  </a:cubicBezTo>
                  <a:cubicBezTo>
                    <a:pt x="47830" y="45065"/>
                    <a:pt x="51887" y="46462"/>
                    <a:pt x="56112" y="480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8" name="Google Shape;908;p120"/>
          <p:cNvCxnSpPr/>
          <p:nvPr/>
        </p:nvCxnSpPr>
        <p:spPr>
          <a:xfrm rot="10800000" flipH="1">
            <a:off x="4955725" y="6537700"/>
            <a:ext cx="42021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120"/>
          <p:cNvSpPr txBox="1"/>
          <p:nvPr/>
        </p:nvSpPr>
        <p:spPr>
          <a:xfrm>
            <a:off x="5033600" y="6515800"/>
            <a:ext cx="4202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Web Conf 2019 </a:t>
            </a:r>
            <a:r>
              <a:rPr lang="en-US" sz="13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- San Francisco. CA. USA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3" name="Google Shape;1103;p136"/>
          <p:cNvSpPr txBox="1"/>
          <p:nvPr/>
        </p:nvSpPr>
        <p:spPr>
          <a:xfrm>
            <a:off x="1715425" y="1214900"/>
            <a:ext cx="58488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IMN: a network describing the typical movements of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04" name="Google Shape;1104;p136"/>
          <p:cNvPicPr preferRelativeResize="0"/>
          <p:nvPr/>
        </p:nvPicPr>
        <p:blipFill rotWithShape="1">
          <a:blip r:embed="rId3">
            <a:alphaModFix/>
          </a:blip>
          <a:srcRect t="8975"/>
          <a:stretch/>
        </p:blipFill>
        <p:spPr>
          <a:xfrm>
            <a:off x="1066800" y="2499425"/>
            <a:ext cx="7051726" cy="38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6"/>
          <p:cNvSpPr txBox="1"/>
          <p:nvPr/>
        </p:nvSpPr>
        <p:spPr>
          <a:xfrm>
            <a:off x="457200" y="6400800"/>
            <a:ext cx="82908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Song et al., Limits of predictability in human mobility, Science, 2010.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7"/>
          <p:cNvSpPr txBox="1"/>
          <p:nvPr/>
        </p:nvSpPr>
        <p:spPr>
          <a:xfrm>
            <a:off x="1016300" y="1214900"/>
            <a:ext cx="71568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Daily Motif: a frequent network describing the daily movements of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12" name="Google Shape;111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13" y="2463225"/>
            <a:ext cx="5782375" cy="36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37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4" name="Google Shape;1114;p137"/>
          <p:cNvSpPr txBox="1"/>
          <p:nvPr/>
        </p:nvSpPr>
        <p:spPr>
          <a:xfrm>
            <a:off x="457200" y="6135950"/>
            <a:ext cx="77160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Schneider et al., Unravelling individual daily mobility motifs, Journal of the Royal Society Interface, 2013.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8"/>
          <p:cNvSpPr txBox="1"/>
          <p:nvPr/>
        </p:nvSpPr>
        <p:spPr>
          <a:xfrm>
            <a:off x="1016300" y="1062500"/>
            <a:ext cx="7156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17 daily motifs have been found in different mobility data sources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21" name="Google Shape;112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46200"/>
            <a:ext cx="7430025" cy="40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38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3" name="Google Shape;1123;p138"/>
          <p:cNvSpPr txBox="1"/>
          <p:nvPr/>
        </p:nvSpPr>
        <p:spPr>
          <a:xfrm>
            <a:off x="457200" y="6114025"/>
            <a:ext cx="82296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Schneider et al., Unravelling individual daily mobility motifs, Journal of the Royal Society Interface, 2013.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7"/>
          <p:cNvSpPr txBox="1"/>
          <p:nvPr/>
        </p:nvSpPr>
        <p:spPr>
          <a:xfrm>
            <a:off x="457200" y="154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 matrix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0" name="Google Shape;1210;p147"/>
          <p:cNvSpPr txBox="1"/>
          <p:nvPr/>
        </p:nvSpPr>
        <p:spPr>
          <a:xfrm>
            <a:off x="6561975" y="1155100"/>
            <a:ext cx="21795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out-flow from i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1" name="Google Shape;12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71401"/>
            <a:ext cx="6029300" cy="56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47"/>
          <p:cNvSpPr txBox="1"/>
          <p:nvPr/>
        </p:nvSpPr>
        <p:spPr>
          <a:xfrm>
            <a:off x="6561975" y="3238850"/>
            <a:ext cx="23145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in-flow to j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3" name="Google Shape;121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900" y="1982125"/>
            <a:ext cx="17811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088" y="3827275"/>
            <a:ext cx="18192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47"/>
          <p:cNvSpPr txBox="1"/>
          <p:nvPr/>
        </p:nvSpPr>
        <p:spPr>
          <a:xfrm>
            <a:off x="6696900" y="5150325"/>
            <a:ext cx="2179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flow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6" name="Google Shape;1216;p147"/>
          <p:cNvSpPr txBox="1"/>
          <p:nvPr/>
        </p:nvSpPr>
        <p:spPr>
          <a:xfrm>
            <a:off x="1589550" y="6283200"/>
            <a:ext cx="40128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(self-loops are usually not considered)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7" name="Google Shape;1217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625" y="5696901"/>
            <a:ext cx="1781175" cy="7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92"/>
          <p:cNvSpPr txBox="1"/>
          <p:nvPr/>
        </p:nvSpPr>
        <p:spPr>
          <a:xfrm>
            <a:off x="457200" y="1240981"/>
            <a:ext cx="82296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patterns, both at individual and collective level, </a:t>
            </a:r>
            <a:r>
              <a:rPr lang="en-US" sz="25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be used for several </a:t>
            </a:r>
            <a:r>
              <a:rPr lang="en-US"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predictive a</a:t>
            </a:r>
            <a:r>
              <a:rPr lang="en-US" sz="2500" b="1">
                <a:latin typeface="Helvetica Neue"/>
                <a:ea typeface="Helvetica Neue"/>
                <a:cs typeface="Helvetica Neue"/>
                <a:sym typeface="Helvetica Neue"/>
              </a:rPr>
              <a:t>nd analysis</a:t>
            </a:r>
            <a:r>
              <a:rPr lang="en-US"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</a:t>
            </a:r>
            <a:r>
              <a:rPr lang="en-US" sz="2500" b="1">
                <a:latin typeface="Helvetica Neue"/>
                <a:ea typeface="Helvetica Neue"/>
                <a:cs typeface="Helvetica Neue"/>
                <a:sym typeface="Helvetica Neue"/>
              </a:rPr>
              <a:t>sks</a:t>
            </a:r>
            <a:r>
              <a:rPr lang="en-US" sz="25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50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0" name="Google Shape;1680;p192"/>
          <p:cNvSpPr txBox="1"/>
          <p:nvPr/>
        </p:nvSpPr>
        <p:spPr>
          <a:xfrm>
            <a:off x="457200" y="154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B00"/>
              </a:buClr>
              <a:buFont typeface="Avenir"/>
              <a:buNone/>
            </a:pPr>
            <a:r>
              <a:rPr lang="en-US" sz="3600">
                <a:solidFill>
                  <a:srgbClr val="FC9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and Machine Learning</a:t>
            </a:r>
            <a:endParaRPr sz="3600" i="0" u="none" strike="noStrike" cap="none">
              <a:solidFill>
                <a:srgbClr val="FC9B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1" name="Google Shape;1681;p192"/>
          <p:cNvSpPr/>
          <p:nvPr/>
        </p:nvSpPr>
        <p:spPr>
          <a:xfrm>
            <a:off x="1453500" y="4533225"/>
            <a:ext cx="7233300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Font typeface="Avenir"/>
              <a:buNone/>
            </a:pPr>
            <a:r>
              <a:rPr lang="en-US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for Social Good</a:t>
            </a:r>
            <a:endParaRPr sz="2500" i="0" u="none" strike="noStrike" cap="none" dirty="0">
              <a:solidFill>
                <a:srgbClr val="0000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Predicting socio-economics </a:t>
            </a:r>
            <a:r>
              <a:rPr lang="en-US" sz="22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behaviours</a:t>
            </a:r>
            <a:r>
              <a:rPr lang="en-US" sz="2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from mobility data </a:t>
            </a:r>
            <a:endParaRPr sz="2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Predicting poverty and wealth from mobile phone metadata </a:t>
            </a:r>
            <a:r>
              <a:rPr lang="en-US" sz="1800" i="1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1800" i="1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Blumenstock</a:t>
            </a:r>
            <a:r>
              <a:rPr lang="en-US" sz="18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J.  </a:t>
            </a:r>
            <a:r>
              <a:rPr lang="en-US" sz="1800" i="1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 al.)</a:t>
            </a:r>
            <a:endParaRPr sz="1800" i="1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2" name="Google Shape;1682;p192"/>
          <p:cNvSpPr/>
          <p:nvPr/>
        </p:nvSpPr>
        <p:spPr>
          <a:xfrm>
            <a:off x="1453502" y="2782496"/>
            <a:ext cx="72333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Font typeface="Avenir"/>
              <a:buNone/>
            </a:pPr>
            <a:r>
              <a:rPr lang="it-IT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</a:t>
            </a:r>
            <a:r>
              <a:rPr lang="it-IT" sz="2500" dirty="0" err="1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Behaviour</a:t>
            </a:r>
            <a:r>
              <a:rPr lang="it-IT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2500" dirty="0" err="1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Prediction</a:t>
            </a:r>
            <a:endParaRPr sz="2500" i="0" u="none" strike="noStrike" cap="none" dirty="0">
              <a:solidFill>
                <a:srgbClr val="0000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Car Crash Prediction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Influenza like-symptoms prediction</a:t>
            </a:r>
            <a:b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Are you getting sick? Predicting influenza-like symptoms by using human mobility behaviors (Barlacchi et al.)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What… and Why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6" name="Google Shape;916;p121"/>
          <p:cNvSpPr txBox="1"/>
          <p:nvPr/>
        </p:nvSpPr>
        <p:spPr>
          <a:xfrm>
            <a:off x="533400" y="1187000"/>
            <a:ext cx="81120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Analysis of (big) mobility data has revealed distinctive statistical patterns, that can be used for:</a:t>
            </a:r>
            <a:b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21"/>
          <p:cNvSpPr txBox="1"/>
          <p:nvPr/>
        </p:nvSpPr>
        <p:spPr>
          <a:xfrm>
            <a:off x="685800" y="2634800"/>
            <a:ext cx="8112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validating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mathematical models and simulation algorithms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8" name="Google Shape;918;p121"/>
          <p:cNvSpPr txBox="1"/>
          <p:nvPr/>
        </p:nvSpPr>
        <p:spPr>
          <a:xfrm>
            <a:off x="685800" y="3794825"/>
            <a:ext cx="8112000" cy="3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training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AI models for predictive tasks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(monitoring of well-being, health, location prediction, etc.)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dirty="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Measures</a:t>
            </a:r>
            <a:endParaRPr sz="3600" i="0" u="none" strike="noStrike" cap="none" dirty="0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6" name="Google Shape;916;p121"/>
          <p:cNvSpPr txBox="1"/>
          <p:nvPr/>
        </p:nvSpPr>
        <p:spPr>
          <a:xfrm>
            <a:off x="533400" y="1187000"/>
            <a:ext cx="81120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From movements data we can compute several measures that can be used to characterize the individual and collective mobility:</a:t>
            </a:r>
            <a:br>
              <a:rPr lang="en-US" sz="3000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21"/>
          <p:cNvSpPr txBox="1"/>
          <p:nvPr/>
        </p:nvSpPr>
        <p:spPr>
          <a:xfrm>
            <a:off x="685800" y="2634800"/>
            <a:ext cx="8112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/>
              <a:sym typeface="Helvetica Neue Light"/>
            </a:endParaRPr>
          </a:p>
          <a:p>
            <a:pPr marL="457200" lvl="0" indent="-419100"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Individual measures: 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features related to the mobility patterns of a single individual</a:t>
            </a:r>
            <a:b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</a:br>
            <a:endParaRPr lang="en-US" sz="3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/>
              <a:sym typeface="Helvetica Neue"/>
            </a:endParaRPr>
          </a:p>
          <a:p>
            <a:pPr marL="457200" lvl="0" indent="-419100"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Collective measures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: mobility patterns of an entire population of individuals</a:t>
            </a:r>
            <a:endParaRPr sz="3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393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5" name="Google Shape;925;p122"/>
          <p:cNvSpPr txBox="1"/>
          <p:nvPr/>
        </p:nvSpPr>
        <p:spPr>
          <a:xfrm>
            <a:off x="4071225" y="1568000"/>
            <a:ext cx="4463100" cy="148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distance between two consecutive locations visited by an individual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6" name="Google Shape;92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" y="1033500"/>
            <a:ext cx="3084300" cy="5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2"/>
          <p:cNvSpPr txBox="1"/>
          <p:nvPr/>
        </p:nvSpPr>
        <p:spPr>
          <a:xfrm>
            <a:off x="5747625" y="4463600"/>
            <a:ext cx="4463100" cy="1076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GPS data, </a:t>
            </a:r>
            <a:b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need to </a:t>
            </a:r>
            <a:b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locations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8" name="Google Shape;92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4249000"/>
            <a:ext cx="780200" cy="7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22"/>
          <p:cNvSpPr txBox="1"/>
          <p:nvPr/>
        </p:nvSpPr>
        <p:spPr>
          <a:xfrm>
            <a:off x="457200" y="6121600"/>
            <a:ext cx="76968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individual human mobility patterns (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Nature, 2008).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6" name="Google Shape;93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" y="1257200"/>
            <a:ext cx="4971586" cy="45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25" y="2694167"/>
            <a:ext cx="2777350" cy="381008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8" name="Google Shape;93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5867400"/>
            <a:ext cx="778884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300" y="3742219"/>
            <a:ext cx="2777350" cy="42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4701" y="4837900"/>
            <a:ext cx="25146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23"/>
          <p:cNvSpPr/>
          <p:nvPr/>
        </p:nvSpPr>
        <p:spPr>
          <a:xfrm>
            <a:off x="98125" y="1193450"/>
            <a:ext cx="6654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23"/>
          <p:cNvSpPr txBox="1"/>
          <p:nvPr/>
        </p:nvSpPr>
        <p:spPr>
          <a:xfrm>
            <a:off x="6674200" y="1660850"/>
            <a:ext cx="236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D1: 100,000 for 6 months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D2: 200, 1 week, every 2h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23"/>
          <p:cNvSpPr txBox="1"/>
          <p:nvPr/>
        </p:nvSpPr>
        <p:spPr>
          <a:xfrm>
            <a:off x="251275" y="1028600"/>
            <a:ext cx="8564100" cy="3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Understanding individual human mobility patterns, Nature, 2008.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50" name="Google Shape;9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867400"/>
            <a:ext cx="7788844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24"/>
          <p:cNvSpPr/>
          <p:nvPr/>
        </p:nvSpPr>
        <p:spPr>
          <a:xfrm>
            <a:off x="98125" y="1193450"/>
            <a:ext cx="6654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24"/>
          <p:cNvSpPr txBox="1"/>
          <p:nvPr/>
        </p:nvSpPr>
        <p:spPr>
          <a:xfrm>
            <a:off x="1194375" y="1884675"/>
            <a:ext cx="2573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CDRs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GPS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LBSNs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53" name="Google Shape;95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2789375"/>
            <a:ext cx="358730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750" y="3749225"/>
            <a:ext cx="33050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24"/>
          <p:cNvSpPr txBox="1"/>
          <p:nvPr/>
        </p:nvSpPr>
        <p:spPr>
          <a:xfrm>
            <a:off x="515225" y="4852150"/>
            <a:ext cx="83433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http://lauraalessandretti.weebly.com/plosmobilityreview.html</a:t>
            </a:r>
            <a:endParaRPr sz="2400"/>
          </a:p>
        </p:txBody>
      </p:sp>
      <p:pic>
        <p:nvPicPr>
          <p:cNvPr id="956" name="Google Shape;956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875" y="1968375"/>
            <a:ext cx="3368200" cy="5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3" name="Google Shape;963;p125"/>
          <p:cNvSpPr txBox="1"/>
          <p:nvPr/>
        </p:nvSpPr>
        <p:spPr>
          <a:xfrm>
            <a:off x="572425" y="1443500"/>
            <a:ext cx="51885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characteristic distance traveled by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4" name="Google Shape;964;p125"/>
          <p:cNvGrpSpPr/>
          <p:nvPr/>
        </p:nvGrpSpPr>
        <p:grpSpPr>
          <a:xfrm>
            <a:off x="6051500" y="1310900"/>
            <a:ext cx="5257725" cy="1214800"/>
            <a:chOff x="6280100" y="167900"/>
            <a:chExt cx="5257725" cy="1214800"/>
          </a:xfrm>
        </p:grpSpPr>
        <p:sp>
          <p:nvSpPr>
            <p:cNvPr id="965" name="Google Shape;965;p125"/>
            <p:cNvSpPr txBox="1"/>
            <p:nvPr/>
          </p:nvSpPr>
          <p:spPr>
            <a:xfrm>
              <a:off x="7074725" y="306300"/>
              <a:ext cx="4463100" cy="10764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For GPS data, </a:t>
              </a:r>
              <a:b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we need to </a:t>
              </a:r>
              <a:b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detect locations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966" name="Google Shape;966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0100" y="167900"/>
              <a:ext cx="780200" cy="78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7" name="Google Shape;96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825" y="5228525"/>
            <a:ext cx="3326102" cy="1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00" y="3033150"/>
            <a:ext cx="5811274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3926" y="5262200"/>
            <a:ext cx="2106006" cy="1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26"/>
          <p:cNvSpPr txBox="1"/>
          <p:nvPr/>
        </p:nvSpPr>
        <p:spPr>
          <a:xfrm>
            <a:off x="694125" y="6088700"/>
            <a:ext cx="7428600" cy="5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 analytical framework to nowcast well-being with mobile phone data (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Pappalardo et al., 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JDSA, 2016).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6" name="Google Shape;9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475" y="2569049"/>
            <a:ext cx="3323599" cy="33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50" y="2563727"/>
            <a:ext cx="3323600" cy="33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6"/>
          <p:cNvSpPr txBox="1"/>
          <p:nvPr/>
        </p:nvSpPr>
        <p:spPr>
          <a:xfrm>
            <a:off x="572425" y="1443500"/>
            <a:ext cx="51885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characteristic distance traveled by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9" name="Google Shape;979;p12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27"/>
          <p:cNvPicPr preferRelativeResize="0"/>
          <p:nvPr/>
        </p:nvPicPr>
        <p:blipFill rotWithShape="1">
          <a:blip r:embed="rId3">
            <a:alphaModFix/>
          </a:blip>
          <a:srcRect l="9231"/>
          <a:stretch/>
        </p:blipFill>
        <p:spPr>
          <a:xfrm>
            <a:off x="548675" y="1427325"/>
            <a:ext cx="4445625" cy="45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943600"/>
            <a:ext cx="7925017" cy="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900" y="1668425"/>
            <a:ext cx="2539875" cy="6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175" y="2758895"/>
            <a:ext cx="3844900" cy="498655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9" name="Google Shape;989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2900" y="3787425"/>
            <a:ext cx="2811475" cy="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7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1" name="Google Shape;991;p127"/>
          <p:cNvSpPr txBox="1"/>
          <p:nvPr/>
        </p:nvSpPr>
        <p:spPr>
          <a:xfrm>
            <a:off x="251275" y="1028600"/>
            <a:ext cx="8564100" cy="3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Understanding individual human mobility patterns, Nature, 2008.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1393B"/>
      </a:dk2>
      <a:lt2>
        <a:srgbClr val="FF0000"/>
      </a:lt2>
      <a:accent1>
        <a:srgbClr val="00B050"/>
      </a:accent1>
      <a:accent2>
        <a:srgbClr val="314F62"/>
      </a:accent2>
      <a:accent3>
        <a:srgbClr val="BE224F"/>
      </a:accent3>
      <a:accent4>
        <a:srgbClr val="FC9B00"/>
      </a:accent4>
      <a:accent5>
        <a:srgbClr val="67A3A7"/>
      </a:accent5>
      <a:accent6>
        <a:srgbClr val="6D8B95"/>
      </a:accent6>
      <a:hlink>
        <a:srgbClr val="F4BB93"/>
      </a:hlink>
      <a:folHlink>
        <a:srgbClr val="3737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545</Words>
  <Application>Microsoft Macintosh PowerPoint</Application>
  <PresentationFormat>Presentazione su schermo (4:3)</PresentationFormat>
  <Paragraphs>70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Calibri</vt:lpstr>
      <vt:lpstr>Quicksand</vt:lpstr>
      <vt:lpstr>Arial</vt:lpstr>
      <vt:lpstr>Helvetica Neue Light</vt:lpstr>
      <vt:lpstr>Quicksand Light</vt:lpstr>
      <vt:lpstr>Avenir</vt:lpstr>
      <vt:lpstr>Helvetica Neue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Gianni Barlacchi</cp:lastModifiedBy>
  <cp:revision>2</cp:revision>
  <dcterms:modified xsi:type="dcterms:W3CDTF">2020-01-23T22:46:28Z</dcterms:modified>
</cp:coreProperties>
</file>